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7" r:id="rId2"/>
    <p:sldId id="273" r:id="rId3"/>
    <p:sldId id="258" r:id="rId4"/>
    <p:sldId id="274" r:id="rId5"/>
    <p:sldId id="275" r:id="rId6"/>
    <p:sldId id="277" r:id="rId7"/>
    <p:sldId id="278" r:id="rId8"/>
    <p:sldId id="272" r:id="rId9"/>
  </p:sldIdLst>
  <p:sldSz cx="24380825" cy="13714413"/>
  <p:notesSz cx="6858000" cy="9144000"/>
  <p:defaultTextStyle>
    <a:defPPr>
      <a:defRPr lang="en-US"/>
    </a:defPPr>
    <a:lvl1pPr marL="0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1pPr>
    <a:lvl2pPr marL="914127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2pPr>
    <a:lvl3pPr marL="1828252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3pPr>
    <a:lvl4pPr marL="2742379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4pPr>
    <a:lvl5pPr marL="3656503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5pPr>
    <a:lvl6pPr marL="4570628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6pPr>
    <a:lvl7pPr marL="5484755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7pPr>
    <a:lvl8pPr marL="6398880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8pPr>
    <a:lvl9pPr marL="7313007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76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3C74"/>
    <a:srgbClr val="3EAF79"/>
    <a:srgbClr val="D8222C"/>
    <a:srgbClr val="FF0016"/>
    <a:srgbClr val="003096"/>
    <a:srgbClr val="20D1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76" autoAdjust="0"/>
    <p:restoredTop sz="94661" autoAdjust="0"/>
  </p:normalViewPr>
  <p:slideViewPr>
    <p:cSldViewPr snapToGrid="0">
      <p:cViewPr varScale="1">
        <p:scale>
          <a:sx n="54" d="100"/>
          <a:sy n="54" d="100"/>
        </p:scale>
        <p:origin x="384" y="96"/>
      </p:cViewPr>
      <p:guideLst>
        <p:guide orient="horz" pos="4319"/>
        <p:guide pos="767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101" d="100"/>
          <a:sy n="101" d="100"/>
        </p:scale>
        <p:origin x="269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D2BC0F-7084-4C9F-B157-046C3CBDF955}" type="datetimeFigureOut">
              <a:rPr lang="en-GB" smtClean="0"/>
              <a:t>27/11/2018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D7DFC9-24E8-442D-BDAD-54B920CFC1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00018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A57144-1CBB-4515-B696-16F63A0D6277}" type="datetimeFigureOut">
              <a:rPr lang="en-GB" smtClean="0"/>
              <a:t>27/11/2018</a:t>
            </a:fld>
            <a:endParaRPr lang="en-GB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  <a:endParaRPr lang="en-GB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DA259D-87B2-48A8-8896-0559A1CBD7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2460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914127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828252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2742379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3656503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4570628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4755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8880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007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1260157" y="6382328"/>
            <a:ext cx="18332511" cy="1231106"/>
          </a:xfrm>
        </p:spPr>
        <p:txBody>
          <a:bodyPr wrap="square" lIns="0" tIns="0" rIns="0" bIns="0" anchor="ctr">
            <a:spAutoFit/>
          </a:bodyPr>
          <a:lstStyle>
            <a:lvl1pPr algn="l">
              <a:defRPr sz="8000">
                <a:solidFill>
                  <a:srgbClr val="0F3C74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19136392" y="12705989"/>
            <a:ext cx="3985698" cy="461665"/>
          </a:xfrm>
          <a:prstGeom prst="rect">
            <a:avLst/>
          </a:prstGeom>
        </p:spPr>
        <p:txBody>
          <a:bodyPr anchor="b">
            <a:spAutoFit/>
          </a:bodyPr>
          <a:lstStyle>
            <a:lvl1pPr>
              <a:defRPr sz="3000">
                <a:solidFill>
                  <a:schemeClr val="dk2"/>
                </a:solidFill>
              </a:defRPr>
            </a:lvl1pPr>
          </a:lstStyle>
          <a:p>
            <a:fld id="{D5906656-A9BE-4917-BFD7-16C60DDEE872}" type="datetime1">
              <a:rPr lang="nb-NO" smtClean="0"/>
              <a:t>27.11.2018</a:t>
            </a:fld>
            <a:endParaRPr lang="nb-NO" dirty="0"/>
          </a:p>
        </p:txBody>
      </p:sp>
      <p:sp>
        <p:nvSpPr>
          <p:cNvPr id="13" name="Plassholder for teks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260157" y="12153389"/>
            <a:ext cx="4220063" cy="461665"/>
          </a:xfrm>
        </p:spPr>
        <p:txBody>
          <a:bodyPr anchor="b">
            <a:spAutoFit/>
          </a:bodyPr>
          <a:lstStyle>
            <a:lvl1pPr marL="0" indent="0">
              <a:buNone/>
              <a:defRPr b="1">
                <a:solidFill>
                  <a:schemeClr val="dk2"/>
                </a:solidFill>
              </a:defRPr>
            </a:lvl1pPr>
          </a:lstStyle>
          <a:p>
            <a:pPr lvl="0"/>
            <a:r>
              <a:rPr lang="nb-NO" dirty="0" err="1"/>
              <a:t>Name</a:t>
            </a:r>
            <a:endParaRPr lang="en-GB" dirty="0"/>
          </a:p>
        </p:txBody>
      </p:sp>
      <p:sp>
        <p:nvSpPr>
          <p:cNvPr id="14" name="Plassholder for tekst 12"/>
          <p:cNvSpPr>
            <a:spLocks noGrp="1"/>
          </p:cNvSpPr>
          <p:nvPr>
            <p:ph type="body" sz="quarter" idx="14" hasCustomPrompt="1"/>
          </p:nvPr>
        </p:nvSpPr>
        <p:spPr>
          <a:xfrm>
            <a:off x="1260157" y="12707725"/>
            <a:ext cx="4220063" cy="461665"/>
          </a:xfrm>
        </p:spPr>
        <p:txBody>
          <a:bodyPr anchor="b">
            <a:spAutoFit/>
          </a:bodyPr>
          <a:lstStyle>
            <a:lvl1pPr marL="0" indent="0">
              <a:buNone/>
              <a:defRPr b="1">
                <a:solidFill>
                  <a:schemeClr val="dk2"/>
                </a:solidFill>
              </a:defRPr>
            </a:lvl1pPr>
          </a:lstStyle>
          <a:p>
            <a:pPr lvl="0"/>
            <a:r>
              <a:rPr lang="nb-NO" dirty="0" err="1"/>
              <a:t>Title</a:t>
            </a:r>
            <a:endParaRPr lang="en-GB" dirty="0"/>
          </a:p>
        </p:txBody>
      </p:sp>
      <p:sp>
        <p:nvSpPr>
          <p:cNvPr id="17" name="Plassholder for tekst 12"/>
          <p:cNvSpPr>
            <a:spLocks noGrp="1"/>
          </p:cNvSpPr>
          <p:nvPr>
            <p:ph type="body" sz="quarter" idx="15" hasCustomPrompt="1"/>
          </p:nvPr>
        </p:nvSpPr>
        <p:spPr>
          <a:xfrm>
            <a:off x="10200074" y="12146546"/>
            <a:ext cx="6767125" cy="461665"/>
          </a:xfrm>
        </p:spPr>
        <p:txBody>
          <a:bodyPr wrap="square" anchor="b">
            <a:spAutoFit/>
          </a:bodyPr>
          <a:lstStyle>
            <a:lvl1pPr marL="0" indent="0">
              <a:buNone/>
              <a:defRPr b="0">
                <a:solidFill>
                  <a:schemeClr val="dk2"/>
                </a:solidFill>
              </a:defRPr>
            </a:lvl1pPr>
          </a:lstStyle>
          <a:p>
            <a:pPr lvl="0"/>
            <a:r>
              <a:rPr lang="nb-NO" dirty="0"/>
              <a:t>Office</a:t>
            </a:r>
            <a:endParaRPr lang="en-GB" dirty="0"/>
          </a:p>
        </p:txBody>
      </p:sp>
      <p:sp>
        <p:nvSpPr>
          <p:cNvPr id="18" name="Plassholder for tekst 12"/>
          <p:cNvSpPr>
            <a:spLocks noGrp="1"/>
          </p:cNvSpPr>
          <p:nvPr>
            <p:ph type="body" sz="quarter" idx="16" hasCustomPrompt="1"/>
          </p:nvPr>
        </p:nvSpPr>
        <p:spPr>
          <a:xfrm>
            <a:off x="10200075" y="12705989"/>
            <a:ext cx="6767125" cy="461665"/>
          </a:xfrm>
        </p:spPr>
        <p:txBody>
          <a:bodyPr wrap="square" anchor="b">
            <a:spAutoFit/>
          </a:bodyPr>
          <a:lstStyle>
            <a:lvl1pPr marL="0" indent="0">
              <a:buNone/>
              <a:defRPr b="0">
                <a:solidFill>
                  <a:schemeClr val="dk2"/>
                </a:solidFill>
              </a:defRPr>
            </a:lvl1pPr>
          </a:lstStyle>
          <a:p>
            <a:pPr lvl="0"/>
            <a:r>
              <a:rPr lang="nb-NO" dirty="0"/>
              <a:t>Company</a:t>
            </a:r>
            <a:endParaRPr lang="en-GB" dirty="0"/>
          </a:p>
        </p:txBody>
      </p:sp>
      <p:pic>
        <p:nvPicPr>
          <p:cNvPr id="11" name="Bilde 1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60157" y="684923"/>
            <a:ext cx="1494875" cy="1673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559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iagram 1"/>
          <p:cNvSpPr>
            <a:spLocks noGrp="1"/>
          </p:cNvSpPr>
          <p:nvPr>
            <p:ph type="chart" sz="quarter" idx="11" hasCustomPrompt="1"/>
          </p:nvPr>
        </p:nvSpPr>
        <p:spPr>
          <a:xfrm>
            <a:off x="5742718" y="1168400"/>
            <a:ext cx="17375190" cy="11111129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r>
              <a:rPr lang="en-GB" dirty="0"/>
              <a:t>Click the icon to add a chart</a:t>
            </a:r>
          </a:p>
        </p:txBody>
      </p:sp>
      <p:sp>
        <p:nvSpPr>
          <p:cNvPr id="6" name="Plassholder for innhold 2"/>
          <p:cNvSpPr>
            <a:spLocks noGrp="1"/>
          </p:cNvSpPr>
          <p:nvPr>
            <p:ph idx="12" hasCustomPrompt="1"/>
          </p:nvPr>
        </p:nvSpPr>
        <p:spPr>
          <a:xfrm>
            <a:off x="1260386" y="1629141"/>
            <a:ext cx="4010673" cy="106503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8" name="Plassholder for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1259560" y="1168400"/>
            <a:ext cx="4010673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0F3C74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8680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diagram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iagram 1"/>
          <p:cNvSpPr>
            <a:spLocks noGrp="1"/>
          </p:cNvSpPr>
          <p:nvPr>
            <p:ph type="chart" sz="quarter" idx="11" hasCustomPrompt="1"/>
          </p:nvPr>
        </p:nvSpPr>
        <p:spPr>
          <a:xfrm>
            <a:off x="5742718" y="1168400"/>
            <a:ext cx="17375190" cy="11111129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r>
              <a:rPr lang="en-GB" dirty="0"/>
              <a:t>Click the icon to add a chart</a:t>
            </a:r>
          </a:p>
        </p:txBody>
      </p:sp>
      <p:sp>
        <p:nvSpPr>
          <p:cNvPr id="6" name="Plassholder for innhold 2"/>
          <p:cNvSpPr>
            <a:spLocks noGrp="1"/>
          </p:cNvSpPr>
          <p:nvPr>
            <p:ph idx="12" hasCustomPrompt="1"/>
          </p:nvPr>
        </p:nvSpPr>
        <p:spPr>
          <a:xfrm>
            <a:off x="1260386" y="1629141"/>
            <a:ext cx="4010673" cy="106503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8" name="Plassholder for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1259560" y="1168400"/>
            <a:ext cx="4010673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D8222C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26268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tab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abell 1"/>
          <p:cNvSpPr>
            <a:spLocks noGrp="1"/>
          </p:cNvSpPr>
          <p:nvPr>
            <p:ph type="tbl" sz="quarter" idx="12" hasCustomPrompt="1"/>
          </p:nvPr>
        </p:nvSpPr>
        <p:spPr>
          <a:xfrm>
            <a:off x="5742718" y="1168400"/>
            <a:ext cx="17375191" cy="11111129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r>
              <a:rPr lang="en-GB" dirty="0"/>
              <a:t>Click on the icon to add a table</a:t>
            </a:r>
          </a:p>
        </p:txBody>
      </p:sp>
      <p:sp>
        <p:nvSpPr>
          <p:cNvPr id="8" name="Plassholder for innhold 2"/>
          <p:cNvSpPr>
            <a:spLocks noGrp="1"/>
          </p:cNvSpPr>
          <p:nvPr>
            <p:ph idx="11" hasCustomPrompt="1"/>
          </p:nvPr>
        </p:nvSpPr>
        <p:spPr>
          <a:xfrm>
            <a:off x="1260386" y="1629141"/>
            <a:ext cx="4010673" cy="106503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1259560" y="1168400"/>
            <a:ext cx="4010673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0F3C74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65848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tabell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abell 1"/>
          <p:cNvSpPr>
            <a:spLocks noGrp="1"/>
          </p:cNvSpPr>
          <p:nvPr>
            <p:ph type="tbl" sz="quarter" idx="12" hasCustomPrompt="1"/>
          </p:nvPr>
        </p:nvSpPr>
        <p:spPr>
          <a:xfrm>
            <a:off x="5742718" y="1168400"/>
            <a:ext cx="17375191" cy="11111129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r>
              <a:rPr lang="en-GB" dirty="0"/>
              <a:t>Click on the icon to add a table</a:t>
            </a:r>
          </a:p>
        </p:txBody>
      </p:sp>
      <p:sp>
        <p:nvSpPr>
          <p:cNvPr id="8" name="Plassholder for innhold 2"/>
          <p:cNvSpPr>
            <a:spLocks noGrp="1"/>
          </p:cNvSpPr>
          <p:nvPr>
            <p:ph idx="11" hasCustomPrompt="1"/>
          </p:nvPr>
        </p:nvSpPr>
        <p:spPr>
          <a:xfrm>
            <a:off x="1260386" y="1629141"/>
            <a:ext cx="4010673" cy="106503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1259560" y="1168400"/>
            <a:ext cx="4010673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C00000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19453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loverskrift Orange"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1260157" y="5633541"/>
            <a:ext cx="21028462" cy="1384995"/>
          </a:xfrm>
        </p:spPr>
        <p:txBody>
          <a:bodyPr anchor="ctr"/>
          <a:lstStyle>
            <a:lvl1pPr>
              <a:defRPr sz="9000">
                <a:solidFill>
                  <a:schemeClr val="lt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auto">
          <a:xfrm>
            <a:off x="1906588" y="12903932"/>
            <a:ext cx="155575" cy="161925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Freeform 6"/>
          <p:cNvSpPr>
            <a:spLocks/>
          </p:cNvSpPr>
          <p:nvPr userDrawn="1"/>
        </p:nvSpPr>
        <p:spPr bwMode="auto">
          <a:xfrm>
            <a:off x="1433513" y="12903932"/>
            <a:ext cx="158750" cy="161925"/>
          </a:xfrm>
          <a:custGeom>
            <a:avLst/>
            <a:gdLst>
              <a:gd name="T0" fmla="*/ 100 w 100"/>
              <a:gd name="T1" fmla="*/ 102 h 102"/>
              <a:gd name="T2" fmla="*/ 0 w 100"/>
              <a:gd name="T3" fmla="*/ 102 h 102"/>
              <a:gd name="T4" fmla="*/ 0 w 100"/>
              <a:gd name="T5" fmla="*/ 0 h 102"/>
              <a:gd name="T6" fmla="*/ 100 w 100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" h="102">
                <a:moveTo>
                  <a:pt x="100" y="102"/>
                </a:moveTo>
                <a:lnTo>
                  <a:pt x="0" y="102"/>
                </a:lnTo>
                <a:lnTo>
                  <a:pt x="0" y="0"/>
                </a:lnTo>
                <a:lnTo>
                  <a:pt x="100" y="102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Rectangle 7"/>
          <p:cNvSpPr>
            <a:spLocks noChangeArrowheads="1"/>
          </p:cNvSpPr>
          <p:nvPr userDrawn="1"/>
        </p:nvSpPr>
        <p:spPr bwMode="auto">
          <a:xfrm>
            <a:off x="1277938" y="12903932"/>
            <a:ext cx="155575" cy="319088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Freeform 8"/>
          <p:cNvSpPr>
            <a:spLocks/>
          </p:cNvSpPr>
          <p:nvPr userDrawn="1"/>
        </p:nvSpPr>
        <p:spPr bwMode="auto">
          <a:xfrm>
            <a:off x="1592263" y="12746770"/>
            <a:ext cx="155575" cy="476250"/>
          </a:xfrm>
          <a:custGeom>
            <a:avLst/>
            <a:gdLst>
              <a:gd name="T0" fmla="*/ 0 w 98"/>
              <a:gd name="T1" fmla="*/ 0 h 300"/>
              <a:gd name="T2" fmla="*/ 0 w 98"/>
              <a:gd name="T3" fmla="*/ 201 h 300"/>
              <a:gd name="T4" fmla="*/ 98 w 98"/>
              <a:gd name="T5" fmla="*/ 300 h 300"/>
              <a:gd name="T6" fmla="*/ 98 w 98"/>
              <a:gd name="T7" fmla="*/ 0 h 300"/>
              <a:gd name="T8" fmla="*/ 0 w 98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300">
                <a:moveTo>
                  <a:pt x="0" y="0"/>
                </a:moveTo>
                <a:lnTo>
                  <a:pt x="0" y="201"/>
                </a:lnTo>
                <a:lnTo>
                  <a:pt x="98" y="300"/>
                </a:lnTo>
                <a:lnTo>
                  <a:pt x="98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" name="Rectangle 12"/>
          <p:cNvSpPr>
            <a:spLocks noChangeArrowheads="1"/>
          </p:cNvSpPr>
          <p:nvPr userDrawn="1"/>
        </p:nvSpPr>
        <p:spPr bwMode="auto">
          <a:xfrm>
            <a:off x="1747838" y="12589607"/>
            <a:ext cx="158750" cy="476250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Line 13"/>
          <p:cNvSpPr>
            <a:spLocks noChangeShapeType="1"/>
          </p:cNvSpPr>
          <p:nvPr userDrawn="1"/>
        </p:nvSpPr>
        <p:spPr bwMode="auto">
          <a:xfrm>
            <a:off x="2062163" y="13065857"/>
            <a:ext cx="393700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Line 14"/>
          <p:cNvSpPr>
            <a:spLocks noChangeShapeType="1"/>
          </p:cNvSpPr>
          <p:nvPr userDrawn="1"/>
        </p:nvSpPr>
        <p:spPr bwMode="auto">
          <a:xfrm>
            <a:off x="2455863" y="13065857"/>
            <a:ext cx="21924962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" name="Line 15"/>
          <p:cNvSpPr>
            <a:spLocks noChangeShapeType="1"/>
          </p:cNvSpPr>
          <p:nvPr userDrawn="1"/>
        </p:nvSpPr>
        <p:spPr bwMode="auto">
          <a:xfrm>
            <a:off x="6350" y="13065857"/>
            <a:ext cx="1271588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32043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loverskrift Grønn">
    <p:bg>
      <p:bgPr>
        <a:solidFill>
          <a:srgbClr val="3EAF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1260157" y="5633541"/>
            <a:ext cx="21028462" cy="1384995"/>
          </a:xfrm>
        </p:spPr>
        <p:txBody>
          <a:bodyPr anchor="ctr"/>
          <a:lstStyle>
            <a:lvl1pPr>
              <a:defRPr sz="9000">
                <a:solidFill>
                  <a:schemeClr val="lt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auto">
          <a:xfrm>
            <a:off x="1906588" y="12903932"/>
            <a:ext cx="155575" cy="161925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Freeform 6"/>
          <p:cNvSpPr>
            <a:spLocks/>
          </p:cNvSpPr>
          <p:nvPr userDrawn="1"/>
        </p:nvSpPr>
        <p:spPr bwMode="auto">
          <a:xfrm>
            <a:off x="1433513" y="12903932"/>
            <a:ext cx="158750" cy="161925"/>
          </a:xfrm>
          <a:custGeom>
            <a:avLst/>
            <a:gdLst>
              <a:gd name="T0" fmla="*/ 100 w 100"/>
              <a:gd name="T1" fmla="*/ 102 h 102"/>
              <a:gd name="T2" fmla="*/ 0 w 100"/>
              <a:gd name="T3" fmla="*/ 102 h 102"/>
              <a:gd name="T4" fmla="*/ 0 w 100"/>
              <a:gd name="T5" fmla="*/ 0 h 102"/>
              <a:gd name="T6" fmla="*/ 100 w 100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" h="102">
                <a:moveTo>
                  <a:pt x="100" y="102"/>
                </a:moveTo>
                <a:lnTo>
                  <a:pt x="0" y="102"/>
                </a:lnTo>
                <a:lnTo>
                  <a:pt x="0" y="0"/>
                </a:lnTo>
                <a:lnTo>
                  <a:pt x="100" y="102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Rectangle 7"/>
          <p:cNvSpPr>
            <a:spLocks noChangeArrowheads="1"/>
          </p:cNvSpPr>
          <p:nvPr userDrawn="1"/>
        </p:nvSpPr>
        <p:spPr bwMode="auto">
          <a:xfrm>
            <a:off x="1277938" y="12903932"/>
            <a:ext cx="155575" cy="319088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Freeform 8"/>
          <p:cNvSpPr>
            <a:spLocks/>
          </p:cNvSpPr>
          <p:nvPr userDrawn="1"/>
        </p:nvSpPr>
        <p:spPr bwMode="auto">
          <a:xfrm>
            <a:off x="1592263" y="12746770"/>
            <a:ext cx="155575" cy="476250"/>
          </a:xfrm>
          <a:custGeom>
            <a:avLst/>
            <a:gdLst>
              <a:gd name="T0" fmla="*/ 0 w 98"/>
              <a:gd name="T1" fmla="*/ 0 h 300"/>
              <a:gd name="T2" fmla="*/ 0 w 98"/>
              <a:gd name="T3" fmla="*/ 201 h 300"/>
              <a:gd name="T4" fmla="*/ 98 w 98"/>
              <a:gd name="T5" fmla="*/ 300 h 300"/>
              <a:gd name="T6" fmla="*/ 98 w 98"/>
              <a:gd name="T7" fmla="*/ 0 h 300"/>
              <a:gd name="T8" fmla="*/ 0 w 98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300">
                <a:moveTo>
                  <a:pt x="0" y="0"/>
                </a:moveTo>
                <a:lnTo>
                  <a:pt x="0" y="201"/>
                </a:lnTo>
                <a:lnTo>
                  <a:pt x="98" y="300"/>
                </a:lnTo>
                <a:lnTo>
                  <a:pt x="98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" name="Rectangle 12"/>
          <p:cNvSpPr>
            <a:spLocks noChangeArrowheads="1"/>
          </p:cNvSpPr>
          <p:nvPr userDrawn="1"/>
        </p:nvSpPr>
        <p:spPr bwMode="auto">
          <a:xfrm>
            <a:off x="1747838" y="12589607"/>
            <a:ext cx="158750" cy="476250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Line 13"/>
          <p:cNvSpPr>
            <a:spLocks noChangeShapeType="1"/>
          </p:cNvSpPr>
          <p:nvPr userDrawn="1"/>
        </p:nvSpPr>
        <p:spPr bwMode="auto">
          <a:xfrm>
            <a:off x="2062163" y="13065857"/>
            <a:ext cx="393700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Line 14"/>
          <p:cNvSpPr>
            <a:spLocks noChangeShapeType="1"/>
          </p:cNvSpPr>
          <p:nvPr userDrawn="1"/>
        </p:nvSpPr>
        <p:spPr bwMode="auto">
          <a:xfrm>
            <a:off x="2455863" y="13065857"/>
            <a:ext cx="21924962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" name="Line 15"/>
          <p:cNvSpPr>
            <a:spLocks noChangeShapeType="1"/>
          </p:cNvSpPr>
          <p:nvPr userDrawn="1"/>
        </p:nvSpPr>
        <p:spPr bwMode="auto">
          <a:xfrm>
            <a:off x="6350" y="13065857"/>
            <a:ext cx="1271588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59275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loverskrift Blå">
    <p:bg>
      <p:bgPr>
        <a:solidFill>
          <a:srgbClr val="0F3C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1260157" y="5633541"/>
            <a:ext cx="21028462" cy="1384995"/>
          </a:xfrm>
        </p:spPr>
        <p:txBody>
          <a:bodyPr anchor="ctr"/>
          <a:lstStyle>
            <a:lvl1pPr>
              <a:defRPr sz="9000">
                <a:solidFill>
                  <a:schemeClr val="lt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auto">
          <a:xfrm>
            <a:off x="1906588" y="12903932"/>
            <a:ext cx="155575" cy="161925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Freeform 6"/>
          <p:cNvSpPr>
            <a:spLocks/>
          </p:cNvSpPr>
          <p:nvPr userDrawn="1"/>
        </p:nvSpPr>
        <p:spPr bwMode="auto">
          <a:xfrm>
            <a:off x="1433513" y="12903932"/>
            <a:ext cx="158750" cy="161925"/>
          </a:xfrm>
          <a:custGeom>
            <a:avLst/>
            <a:gdLst>
              <a:gd name="T0" fmla="*/ 100 w 100"/>
              <a:gd name="T1" fmla="*/ 102 h 102"/>
              <a:gd name="T2" fmla="*/ 0 w 100"/>
              <a:gd name="T3" fmla="*/ 102 h 102"/>
              <a:gd name="T4" fmla="*/ 0 w 100"/>
              <a:gd name="T5" fmla="*/ 0 h 102"/>
              <a:gd name="T6" fmla="*/ 100 w 100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" h="102">
                <a:moveTo>
                  <a:pt x="100" y="102"/>
                </a:moveTo>
                <a:lnTo>
                  <a:pt x="0" y="102"/>
                </a:lnTo>
                <a:lnTo>
                  <a:pt x="0" y="0"/>
                </a:lnTo>
                <a:lnTo>
                  <a:pt x="100" y="102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Rectangle 7"/>
          <p:cNvSpPr>
            <a:spLocks noChangeArrowheads="1"/>
          </p:cNvSpPr>
          <p:nvPr userDrawn="1"/>
        </p:nvSpPr>
        <p:spPr bwMode="auto">
          <a:xfrm>
            <a:off x="1277938" y="12903932"/>
            <a:ext cx="155575" cy="319088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Freeform 8"/>
          <p:cNvSpPr>
            <a:spLocks/>
          </p:cNvSpPr>
          <p:nvPr userDrawn="1"/>
        </p:nvSpPr>
        <p:spPr bwMode="auto">
          <a:xfrm>
            <a:off x="1592263" y="12746770"/>
            <a:ext cx="155575" cy="476250"/>
          </a:xfrm>
          <a:custGeom>
            <a:avLst/>
            <a:gdLst>
              <a:gd name="T0" fmla="*/ 0 w 98"/>
              <a:gd name="T1" fmla="*/ 0 h 300"/>
              <a:gd name="T2" fmla="*/ 0 w 98"/>
              <a:gd name="T3" fmla="*/ 201 h 300"/>
              <a:gd name="T4" fmla="*/ 98 w 98"/>
              <a:gd name="T5" fmla="*/ 300 h 300"/>
              <a:gd name="T6" fmla="*/ 98 w 98"/>
              <a:gd name="T7" fmla="*/ 0 h 300"/>
              <a:gd name="T8" fmla="*/ 0 w 98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300">
                <a:moveTo>
                  <a:pt x="0" y="0"/>
                </a:moveTo>
                <a:lnTo>
                  <a:pt x="0" y="201"/>
                </a:lnTo>
                <a:lnTo>
                  <a:pt x="98" y="300"/>
                </a:lnTo>
                <a:lnTo>
                  <a:pt x="98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" name="Rectangle 12"/>
          <p:cNvSpPr>
            <a:spLocks noChangeArrowheads="1"/>
          </p:cNvSpPr>
          <p:nvPr userDrawn="1"/>
        </p:nvSpPr>
        <p:spPr bwMode="auto">
          <a:xfrm>
            <a:off x="1747838" y="12589607"/>
            <a:ext cx="158750" cy="476250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Line 13"/>
          <p:cNvSpPr>
            <a:spLocks noChangeShapeType="1"/>
          </p:cNvSpPr>
          <p:nvPr userDrawn="1"/>
        </p:nvSpPr>
        <p:spPr bwMode="auto">
          <a:xfrm>
            <a:off x="2062163" y="13065857"/>
            <a:ext cx="393700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Line 14"/>
          <p:cNvSpPr>
            <a:spLocks noChangeShapeType="1"/>
          </p:cNvSpPr>
          <p:nvPr userDrawn="1"/>
        </p:nvSpPr>
        <p:spPr bwMode="auto">
          <a:xfrm>
            <a:off x="2455863" y="13065857"/>
            <a:ext cx="21924962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" name="Line 15"/>
          <p:cNvSpPr>
            <a:spLocks noChangeShapeType="1"/>
          </p:cNvSpPr>
          <p:nvPr userDrawn="1"/>
        </p:nvSpPr>
        <p:spPr bwMode="auto">
          <a:xfrm>
            <a:off x="6350" y="13065857"/>
            <a:ext cx="1271588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34121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kside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1260157" y="3543261"/>
            <a:ext cx="18332511" cy="1231106"/>
          </a:xfrm>
        </p:spPr>
        <p:txBody>
          <a:bodyPr wrap="square" lIns="0" tIns="0" rIns="0" bIns="0" anchor="ctr">
            <a:spAutoFit/>
          </a:bodyPr>
          <a:lstStyle>
            <a:lvl1pPr algn="l">
              <a:defRPr sz="8000" b="1">
                <a:solidFill>
                  <a:schemeClr val="bg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260474" y="5161524"/>
            <a:ext cx="18332193" cy="2154238"/>
          </a:xfrm>
        </p:spPr>
        <p:txBody>
          <a:bodyPr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lvl2pPr marL="914263" indent="0">
              <a:buNone/>
              <a:defRPr b="1">
                <a:solidFill>
                  <a:schemeClr val="bg1"/>
                </a:solidFill>
              </a:defRPr>
            </a:lvl2pPr>
            <a:lvl3pPr marL="1828526" indent="0">
              <a:buNone/>
              <a:defRPr b="1">
                <a:solidFill>
                  <a:schemeClr val="bg1"/>
                </a:solidFill>
              </a:defRPr>
            </a:lvl3pPr>
            <a:lvl4pPr marL="2742789" indent="0">
              <a:buNone/>
              <a:defRPr b="1">
                <a:solidFill>
                  <a:schemeClr val="bg1"/>
                </a:solidFill>
              </a:defRPr>
            </a:lvl4pPr>
            <a:lvl5pPr marL="3657052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</p:txBody>
      </p:sp>
      <p:pic>
        <p:nvPicPr>
          <p:cNvPr id="6" name="Bilde 4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60157" y="698665"/>
            <a:ext cx="1495888" cy="1674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8644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 med bakgrunnsbilde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1260157" y="6382328"/>
            <a:ext cx="18332511" cy="1231106"/>
          </a:xfrm>
        </p:spPr>
        <p:txBody>
          <a:bodyPr wrap="square" lIns="0" tIns="0" rIns="0" bIns="0" anchor="ctr">
            <a:spAutoFit/>
          </a:bodyPr>
          <a:lstStyle>
            <a:lvl1pPr algn="l">
              <a:defRPr sz="8000">
                <a:solidFill>
                  <a:schemeClr val="bg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19136392" y="12705989"/>
            <a:ext cx="3985698" cy="461665"/>
          </a:xfrm>
          <a:prstGeom prst="rect">
            <a:avLst/>
          </a:prstGeom>
        </p:spPr>
        <p:txBody>
          <a:bodyPr anchor="b">
            <a:spAutoFit/>
          </a:bodyPr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fld id="{35900153-C3D1-4B62-A437-E57CAB8AEB13}" type="datetime1">
              <a:rPr lang="nb-NO" smtClean="0"/>
              <a:t>27.11.2018</a:t>
            </a:fld>
            <a:endParaRPr lang="nb-NO" dirty="0"/>
          </a:p>
        </p:txBody>
      </p:sp>
      <p:sp>
        <p:nvSpPr>
          <p:cNvPr id="13" name="Plassholder for teks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260157" y="12153389"/>
            <a:ext cx="4220063" cy="461665"/>
          </a:xfrm>
        </p:spPr>
        <p:txBody>
          <a:bodyPr anchor="b">
            <a:spAutoFit/>
          </a:bodyPr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 err="1"/>
              <a:t>Name</a:t>
            </a:r>
            <a:endParaRPr lang="en-GB" dirty="0"/>
          </a:p>
        </p:txBody>
      </p:sp>
      <p:sp>
        <p:nvSpPr>
          <p:cNvPr id="14" name="Plassholder for tekst 12"/>
          <p:cNvSpPr>
            <a:spLocks noGrp="1"/>
          </p:cNvSpPr>
          <p:nvPr>
            <p:ph type="body" sz="quarter" idx="14" hasCustomPrompt="1"/>
          </p:nvPr>
        </p:nvSpPr>
        <p:spPr>
          <a:xfrm>
            <a:off x="1260157" y="12707725"/>
            <a:ext cx="4220063" cy="461665"/>
          </a:xfrm>
        </p:spPr>
        <p:txBody>
          <a:bodyPr anchor="b">
            <a:spAutoFit/>
          </a:bodyPr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 err="1"/>
              <a:t>Title</a:t>
            </a:r>
            <a:endParaRPr lang="en-GB" dirty="0"/>
          </a:p>
        </p:txBody>
      </p:sp>
      <p:sp>
        <p:nvSpPr>
          <p:cNvPr id="17" name="Plassholder for tekst 12"/>
          <p:cNvSpPr>
            <a:spLocks noGrp="1"/>
          </p:cNvSpPr>
          <p:nvPr>
            <p:ph type="body" sz="quarter" idx="15" hasCustomPrompt="1"/>
          </p:nvPr>
        </p:nvSpPr>
        <p:spPr>
          <a:xfrm>
            <a:off x="10200074" y="12146546"/>
            <a:ext cx="6767125" cy="461665"/>
          </a:xfrm>
        </p:spPr>
        <p:txBody>
          <a:bodyPr wrap="square" anchor="b">
            <a:spAutoFit/>
          </a:bodyPr>
          <a:lstStyle>
            <a:lvl1pPr marL="0" indent="0">
              <a:buNone/>
              <a:defRPr b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Office</a:t>
            </a:r>
            <a:endParaRPr lang="en-GB" dirty="0"/>
          </a:p>
        </p:txBody>
      </p:sp>
      <p:sp>
        <p:nvSpPr>
          <p:cNvPr id="18" name="Plassholder for tekst 12"/>
          <p:cNvSpPr>
            <a:spLocks noGrp="1"/>
          </p:cNvSpPr>
          <p:nvPr>
            <p:ph type="body" sz="quarter" idx="16" hasCustomPrompt="1"/>
          </p:nvPr>
        </p:nvSpPr>
        <p:spPr>
          <a:xfrm>
            <a:off x="10200075" y="12705989"/>
            <a:ext cx="6767125" cy="461665"/>
          </a:xfrm>
        </p:spPr>
        <p:txBody>
          <a:bodyPr wrap="square" anchor="b">
            <a:spAutoFit/>
          </a:bodyPr>
          <a:lstStyle>
            <a:lvl1pPr marL="0" indent="0">
              <a:buNone/>
              <a:defRPr b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Company</a:t>
            </a:r>
            <a:endParaRPr lang="en-GB" dirty="0"/>
          </a:p>
        </p:txBody>
      </p:sp>
      <p:pic>
        <p:nvPicPr>
          <p:cNvPr id="5" name="Bilde 4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60157" y="737576"/>
            <a:ext cx="1495888" cy="1674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8077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0F3C74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1260386" y="3091543"/>
            <a:ext cx="21861705" cy="918798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0" hasCustomPrompt="1"/>
          </p:nvPr>
        </p:nvSpPr>
        <p:spPr>
          <a:xfrm>
            <a:off x="1259560" y="2630802"/>
            <a:ext cx="21861704" cy="461665"/>
          </a:xfrm>
        </p:spPr>
        <p:txBody>
          <a:bodyPr>
            <a:spAutoFit/>
          </a:bodyPr>
          <a:lstStyle>
            <a:lvl1pPr marL="0" indent="0">
              <a:buNone/>
              <a:defRPr b="1">
                <a:solidFill>
                  <a:srgbClr val="0F3C74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9579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D8222C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1260386" y="3091543"/>
            <a:ext cx="21861705" cy="918798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0" hasCustomPrompt="1"/>
          </p:nvPr>
        </p:nvSpPr>
        <p:spPr>
          <a:xfrm>
            <a:off x="1259560" y="2630802"/>
            <a:ext cx="21861704" cy="461665"/>
          </a:xfrm>
        </p:spPr>
        <p:txBody>
          <a:bodyPr>
            <a:spAutoFit/>
          </a:bodyPr>
          <a:lstStyle>
            <a:lvl1pPr marL="0" indent="0">
              <a:buNone/>
              <a:defRPr b="1">
                <a:solidFill>
                  <a:srgbClr val="D8222C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7428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14689837" y="-1"/>
            <a:ext cx="9690988" cy="137144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Plassholder for bilde 4"/>
          <p:cNvSpPr>
            <a:spLocks noGrp="1"/>
          </p:cNvSpPr>
          <p:nvPr>
            <p:ph type="pic" sz="quarter" idx="10" hasCustomPrompt="1"/>
          </p:nvPr>
        </p:nvSpPr>
        <p:spPr>
          <a:xfrm>
            <a:off x="14689837" y="-1"/>
            <a:ext cx="9690988" cy="13714413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Click the icon to add picture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1260387" y="1097394"/>
            <a:ext cx="12277305" cy="1077218"/>
          </a:xfrm>
        </p:spPr>
        <p:txBody>
          <a:bodyPr/>
          <a:lstStyle>
            <a:lvl1pPr>
              <a:defRPr>
                <a:solidFill>
                  <a:srgbClr val="0F3C74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8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1260387" y="3091543"/>
            <a:ext cx="12277306" cy="918798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1" hasCustomPrompt="1"/>
          </p:nvPr>
        </p:nvSpPr>
        <p:spPr>
          <a:xfrm>
            <a:off x="1259560" y="2630802"/>
            <a:ext cx="12277305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0F3C74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8700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bilde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14689837" y="-1"/>
            <a:ext cx="9690988" cy="137144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Plassholder for bilde 4"/>
          <p:cNvSpPr>
            <a:spLocks noGrp="1"/>
          </p:cNvSpPr>
          <p:nvPr>
            <p:ph type="pic" sz="quarter" idx="10" hasCustomPrompt="1"/>
          </p:nvPr>
        </p:nvSpPr>
        <p:spPr>
          <a:xfrm>
            <a:off x="14689837" y="-1"/>
            <a:ext cx="9690988" cy="13714413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Click the icon to add picture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1260387" y="1097394"/>
            <a:ext cx="12277305" cy="1077218"/>
          </a:xfrm>
        </p:spPr>
        <p:txBody>
          <a:bodyPr/>
          <a:lstStyle>
            <a:lvl1pPr>
              <a:defRPr>
                <a:solidFill>
                  <a:srgbClr val="D8222C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8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1260387" y="3091543"/>
            <a:ext cx="12277306" cy="918798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1" hasCustomPrompt="1"/>
          </p:nvPr>
        </p:nvSpPr>
        <p:spPr>
          <a:xfrm>
            <a:off x="1259560" y="2630802"/>
            <a:ext cx="12277305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D8222C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2741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5742718" y="-1"/>
            <a:ext cx="18638107" cy="137144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Plassholder for bilde 4"/>
          <p:cNvSpPr>
            <a:spLocks noGrp="1"/>
          </p:cNvSpPr>
          <p:nvPr>
            <p:ph type="pic" sz="quarter" idx="10" hasCustomPrompt="1"/>
          </p:nvPr>
        </p:nvSpPr>
        <p:spPr>
          <a:xfrm>
            <a:off x="5742717" y="-1"/>
            <a:ext cx="18638107" cy="13714413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Click the icon to add picture</a:t>
            </a:r>
          </a:p>
        </p:txBody>
      </p:sp>
      <p:sp>
        <p:nvSpPr>
          <p:cNvPr id="10" name="Plassholder for innhold 2"/>
          <p:cNvSpPr>
            <a:spLocks noGrp="1"/>
          </p:cNvSpPr>
          <p:nvPr>
            <p:ph idx="11" hasCustomPrompt="1"/>
          </p:nvPr>
        </p:nvSpPr>
        <p:spPr>
          <a:xfrm>
            <a:off x="1260386" y="1629141"/>
            <a:ext cx="4010673" cy="106503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1" name="Plassholder for tekst 8"/>
          <p:cNvSpPr>
            <a:spLocks noGrp="1"/>
          </p:cNvSpPr>
          <p:nvPr>
            <p:ph type="body" sz="quarter" idx="12" hasCustomPrompt="1"/>
          </p:nvPr>
        </p:nvSpPr>
        <p:spPr>
          <a:xfrm>
            <a:off x="1260386" y="1167476"/>
            <a:ext cx="4010673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0F3C74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7736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bilde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5742718" y="-1"/>
            <a:ext cx="18638107" cy="137144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Plassholder for bilde 4"/>
          <p:cNvSpPr>
            <a:spLocks noGrp="1"/>
          </p:cNvSpPr>
          <p:nvPr>
            <p:ph type="pic" sz="quarter" idx="10" hasCustomPrompt="1"/>
          </p:nvPr>
        </p:nvSpPr>
        <p:spPr>
          <a:xfrm>
            <a:off x="5742717" y="-1"/>
            <a:ext cx="18638107" cy="13714413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Click the icon to add picture</a:t>
            </a:r>
          </a:p>
        </p:txBody>
      </p:sp>
      <p:sp>
        <p:nvSpPr>
          <p:cNvPr id="10" name="Plassholder for innhold 2"/>
          <p:cNvSpPr>
            <a:spLocks noGrp="1"/>
          </p:cNvSpPr>
          <p:nvPr>
            <p:ph idx="11" hasCustomPrompt="1"/>
          </p:nvPr>
        </p:nvSpPr>
        <p:spPr>
          <a:xfrm>
            <a:off x="1260386" y="1629141"/>
            <a:ext cx="4010673" cy="10650388"/>
          </a:xfrm>
        </p:spPr>
        <p:txBody>
          <a:bodyPr/>
          <a:lstStyle/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1" name="Plassholder for tekst 8"/>
          <p:cNvSpPr>
            <a:spLocks noGrp="1"/>
          </p:cNvSpPr>
          <p:nvPr>
            <p:ph type="body" sz="quarter" idx="12" hasCustomPrompt="1"/>
          </p:nvPr>
        </p:nvSpPr>
        <p:spPr>
          <a:xfrm>
            <a:off x="1259560" y="1168400"/>
            <a:ext cx="4010673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0F3C74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4334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ort bilde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5"/>
          <p:cNvSpPr>
            <a:spLocks noChangeArrowheads="1"/>
          </p:cNvSpPr>
          <p:nvPr userDrawn="1"/>
        </p:nvSpPr>
        <p:spPr bwMode="auto">
          <a:xfrm>
            <a:off x="1906588" y="12903932"/>
            <a:ext cx="155575" cy="161925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2" name="Freeform 6"/>
          <p:cNvSpPr>
            <a:spLocks/>
          </p:cNvSpPr>
          <p:nvPr userDrawn="1"/>
        </p:nvSpPr>
        <p:spPr bwMode="auto">
          <a:xfrm>
            <a:off x="1433513" y="12903932"/>
            <a:ext cx="158750" cy="161925"/>
          </a:xfrm>
          <a:custGeom>
            <a:avLst/>
            <a:gdLst>
              <a:gd name="T0" fmla="*/ 100 w 100"/>
              <a:gd name="T1" fmla="*/ 102 h 102"/>
              <a:gd name="T2" fmla="*/ 0 w 100"/>
              <a:gd name="T3" fmla="*/ 102 h 102"/>
              <a:gd name="T4" fmla="*/ 0 w 100"/>
              <a:gd name="T5" fmla="*/ 0 h 102"/>
              <a:gd name="T6" fmla="*/ 100 w 100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" h="102">
                <a:moveTo>
                  <a:pt x="100" y="102"/>
                </a:moveTo>
                <a:lnTo>
                  <a:pt x="0" y="102"/>
                </a:lnTo>
                <a:lnTo>
                  <a:pt x="0" y="0"/>
                </a:lnTo>
                <a:lnTo>
                  <a:pt x="100" y="102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3" name="Rectangle 7"/>
          <p:cNvSpPr>
            <a:spLocks noChangeArrowheads="1"/>
          </p:cNvSpPr>
          <p:nvPr userDrawn="1"/>
        </p:nvSpPr>
        <p:spPr bwMode="auto">
          <a:xfrm>
            <a:off x="1277938" y="12903932"/>
            <a:ext cx="155575" cy="319088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4" name="Freeform 8"/>
          <p:cNvSpPr>
            <a:spLocks/>
          </p:cNvSpPr>
          <p:nvPr userDrawn="1"/>
        </p:nvSpPr>
        <p:spPr bwMode="auto">
          <a:xfrm>
            <a:off x="1592263" y="12746770"/>
            <a:ext cx="155575" cy="476250"/>
          </a:xfrm>
          <a:custGeom>
            <a:avLst/>
            <a:gdLst>
              <a:gd name="T0" fmla="*/ 0 w 98"/>
              <a:gd name="T1" fmla="*/ 0 h 300"/>
              <a:gd name="T2" fmla="*/ 0 w 98"/>
              <a:gd name="T3" fmla="*/ 201 h 300"/>
              <a:gd name="T4" fmla="*/ 98 w 98"/>
              <a:gd name="T5" fmla="*/ 300 h 300"/>
              <a:gd name="T6" fmla="*/ 98 w 98"/>
              <a:gd name="T7" fmla="*/ 0 h 300"/>
              <a:gd name="T8" fmla="*/ 0 w 98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300">
                <a:moveTo>
                  <a:pt x="0" y="0"/>
                </a:moveTo>
                <a:lnTo>
                  <a:pt x="0" y="201"/>
                </a:lnTo>
                <a:lnTo>
                  <a:pt x="98" y="300"/>
                </a:lnTo>
                <a:lnTo>
                  <a:pt x="98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8" name="Rectangle 12"/>
          <p:cNvSpPr>
            <a:spLocks noChangeArrowheads="1"/>
          </p:cNvSpPr>
          <p:nvPr userDrawn="1"/>
        </p:nvSpPr>
        <p:spPr bwMode="auto">
          <a:xfrm>
            <a:off x="1747838" y="12589607"/>
            <a:ext cx="158750" cy="476250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0" name="Line 14"/>
          <p:cNvSpPr>
            <a:spLocks noChangeShapeType="1"/>
          </p:cNvSpPr>
          <p:nvPr userDrawn="1"/>
        </p:nvSpPr>
        <p:spPr bwMode="auto">
          <a:xfrm>
            <a:off x="2062163" y="13065857"/>
            <a:ext cx="22318662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51" name="Line 15"/>
          <p:cNvSpPr>
            <a:spLocks noChangeShapeType="1"/>
          </p:cNvSpPr>
          <p:nvPr userDrawn="1"/>
        </p:nvSpPr>
        <p:spPr bwMode="auto">
          <a:xfrm>
            <a:off x="6350" y="13065857"/>
            <a:ext cx="1271588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1133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1260386" y="1097394"/>
            <a:ext cx="21861705" cy="107721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260386" y="2647950"/>
            <a:ext cx="21861705" cy="963157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29" name="Rectangle 5"/>
          <p:cNvSpPr>
            <a:spLocks noChangeArrowheads="1"/>
          </p:cNvSpPr>
          <p:nvPr userDrawn="1"/>
        </p:nvSpPr>
        <p:spPr bwMode="auto">
          <a:xfrm>
            <a:off x="1906588" y="12903932"/>
            <a:ext cx="155575" cy="161925"/>
          </a:xfrm>
          <a:prstGeom prst="rect">
            <a:avLst/>
          </a:pr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" name="Freeform 6"/>
          <p:cNvSpPr>
            <a:spLocks/>
          </p:cNvSpPr>
          <p:nvPr userDrawn="1"/>
        </p:nvSpPr>
        <p:spPr bwMode="auto">
          <a:xfrm>
            <a:off x="1433513" y="12903932"/>
            <a:ext cx="158750" cy="161925"/>
          </a:xfrm>
          <a:custGeom>
            <a:avLst/>
            <a:gdLst>
              <a:gd name="T0" fmla="*/ 100 w 100"/>
              <a:gd name="T1" fmla="*/ 102 h 102"/>
              <a:gd name="T2" fmla="*/ 0 w 100"/>
              <a:gd name="T3" fmla="*/ 102 h 102"/>
              <a:gd name="T4" fmla="*/ 0 w 100"/>
              <a:gd name="T5" fmla="*/ 0 h 102"/>
              <a:gd name="T6" fmla="*/ 100 w 100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" h="102">
                <a:moveTo>
                  <a:pt x="100" y="102"/>
                </a:moveTo>
                <a:lnTo>
                  <a:pt x="0" y="102"/>
                </a:lnTo>
                <a:lnTo>
                  <a:pt x="0" y="0"/>
                </a:lnTo>
                <a:lnTo>
                  <a:pt x="100" y="102"/>
                </a:lnTo>
                <a:close/>
              </a:path>
            </a:pathLst>
          </a:cu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" name="Rectangle 7"/>
          <p:cNvSpPr>
            <a:spLocks noChangeArrowheads="1"/>
          </p:cNvSpPr>
          <p:nvPr userDrawn="1"/>
        </p:nvSpPr>
        <p:spPr bwMode="auto">
          <a:xfrm>
            <a:off x="1277938" y="12903932"/>
            <a:ext cx="155575" cy="319088"/>
          </a:xfrm>
          <a:prstGeom prst="rect">
            <a:avLst/>
          </a:pr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" name="Freeform 8"/>
          <p:cNvSpPr>
            <a:spLocks/>
          </p:cNvSpPr>
          <p:nvPr userDrawn="1"/>
        </p:nvSpPr>
        <p:spPr bwMode="auto">
          <a:xfrm>
            <a:off x="1592263" y="12746770"/>
            <a:ext cx="155575" cy="476250"/>
          </a:xfrm>
          <a:custGeom>
            <a:avLst/>
            <a:gdLst>
              <a:gd name="T0" fmla="*/ 0 w 98"/>
              <a:gd name="T1" fmla="*/ 0 h 300"/>
              <a:gd name="T2" fmla="*/ 0 w 98"/>
              <a:gd name="T3" fmla="*/ 201 h 300"/>
              <a:gd name="T4" fmla="*/ 98 w 98"/>
              <a:gd name="T5" fmla="*/ 300 h 300"/>
              <a:gd name="T6" fmla="*/ 98 w 98"/>
              <a:gd name="T7" fmla="*/ 0 h 300"/>
              <a:gd name="T8" fmla="*/ 0 w 98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300">
                <a:moveTo>
                  <a:pt x="0" y="0"/>
                </a:moveTo>
                <a:lnTo>
                  <a:pt x="0" y="201"/>
                </a:lnTo>
                <a:lnTo>
                  <a:pt x="98" y="300"/>
                </a:lnTo>
                <a:lnTo>
                  <a:pt x="98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6" name="Rectangle 12"/>
          <p:cNvSpPr>
            <a:spLocks noChangeArrowheads="1"/>
          </p:cNvSpPr>
          <p:nvPr userDrawn="1"/>
        </p:nvSpPr>
        <p:spPr bwMode="auto">
          <a:xfrm>
            <a:off x="1747838" y="12589607"/>
            <a:ext cx="158750" cy="476250"/>
          </a:xfrm>
          <a:prstGeom prst="rect">
            <a:avLst/>
          </a:pr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8" name="Line 14"/>
          <p:cNvSpPr>
            <a:spLocks noChangeShapeType="1"/>
          </p:cNvSpPr>
          <p:nvPr userDrawn="1"/>
        </p:nvSpPr>
        <p:spPr bwMode="auto">
          <a:xfrm>
            <a:off x="2062163" y="13065857"/>
            <a:ext cx="22318662" cy="0"/>
          </a:xfrm>
          <a:prstGeom prst="line">
            <a:avLst/>
          </a:pr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39" name="Line 15"/>
          <p:cNvSpPr>
            <a:spLocks noChangeShapeType="1"/>
          </p:cNvSpPr>
          <p:nvPr userDrawn="1"/>
        </p:nvSpPr>
        <p:spPr bwMode="auto">
          <a:xfrm>
            <a:off x="6350" y="13065857"/>
            <a:ext cx="1271588" cy="0"/>
          </a:xfrm>
          <a:prstGeom prst="line">
            <a:avLst/>
          </a:pr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2354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0" r:id="rId3"/>
    <p:sldLayoutId id="2147483664" r:id="rId4"/>
    <p:sldLayoutId id="2147483657" r:id="rId5"/>
    <p:sldLayoutId id="2147483665" r:id="rId6"/>
    <p:sldLayoutId id="2147483658" r:id="rId7"/>
    <p:sldLayoutId id="2147483666" r:id="rId8"/>
    <p:sldLayoutId id="2147483659" r:id="rId9"/>
    <p:sldLayoutId id="2147483660" r:id="rId10"/>
    <p:sldLayoutId id="2147483667" r:id="rId11"/>
    <p:sldLayoutId id="2147483661" r:id="rId12"/>
    <p:sldLayoutId id="2147483668" r:id="rId13"/>
    <p:sldLayoutId id="2147483651" r:id="rId14"/>
    <p:sldLayoutId id="2147483669" r:id="rId15"/>
    <p:sldLayoutId id="2147483670" r:id="rId16"/>
    <p:sldLayoutId id="2147483663" r:id="rId17"/>
  </p:sldLayoutIdLst>
  <p:hf sldNum="0" hdr="0" ftr="0"/>
  <p:txStyles>
    <p:titleStyle>
      <a:lvl1pPr algn="l" defTabSz="1828526" rtl="0" eaLnBrk="1" latinLnBrk="0" hangingPunct="1">
        <a:lnSpc>
          <a:spcPct val="100000"/>
        </a:lnSpc>
        <a:spcBef>
          <a:spcPct val="0"/>
        </a:spcBef>
        <a:buNone/>
        <a:defRPr sz="7000" b="1" kern="1200">
          <a:solidFill>
            <a:srgbClr val="0F3C74"/>
          </a:solidFill>
          <a:latin typeface="+mj-lt"/>
          <a:ea typeface="+mj-ea"/>
          <a:cs typeface="+mj-cs"/>
        </a:defRPr>
      </a:lvl1pPr>
    </p:titleStyle>
    <p:bodyStyle>
      <a:lvl1pPr marL="457131" indent="-457131" algn="l" defTabSz="1828526" rtl="0" eaLnBrk="1" latinLnBrk="0" hangingPunct="1">
        <a:lnSpc>
          <a:spcPct val="100000"/>
        </a:lnSpc>
        <a:spcBef>
          <a:spcPts val="2000"/>
        </a:spcBef>
        <a:buFont typeface="Arial" panose="020B0604020202020204" pitchFamily="34" charset="0"/>
        <a:buChar char="•"/>
        <a:defRPr sz="3000" kern="1200">
          <a:solidFill>
            <a:schemeClr val="dk2"/>
          </a:solidFill>
          <a:latin typeface="+mn-lt"/>
          <a:ea typeface="+mn-ea"/>
          <a:cs typeface="+mn-cs"/>
        </a:defRPr>
      </a:lvl1pPr>
      <a:lvl2pPr marL="1371394" indent="-457131" algn="l" defTabSz="1828526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3000" kern="1200">
          <a:solidFill>
            <a:schemeClr val="dk2"/>
          </a:solidFill>
          <a:latin typeface="+mn-lt"/>
          <a:ea typeface="+mn-ea"/>
          <a:cs typeface="+mn-cs"/>
        </a:defRPr>
      </a:lvl2pPr>
      <a:lvl3pPr marL="2285657" indent="-457131" algn="l" defTabSz="1828526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3000" kern="1200">
          <a:solidFill>
            <a:schemeClr val="dk2"/>
          </a:solidFill>
          <a:latin typeface="+mn-lt"/>
          <a:ea typeface="+mn-ea"/>
          <a:cs typeface="+mn-cs"/>
        </a:defRPr>
      </a:lvl3pPr>
      <a:lvl4pPr marL="3199920" indent="-457131" algn="l" defTabSz="1828526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3000" kern="1200">
          <a:solidFill>
            <a:schemeClr val="dk2"/>
          </a:solidFill>
          <a:latin typeface="+mn-lt"/>
          <a:ea typeface="+mn-ea"/>
          <a:cs typeface="+mn-cs"/>
        </a:defRPr>
      </a:lvl4pPr>
      <a:lvl5pPr marL="4114183" indent="-457131" algn="l" defTabSz="1828526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3000" kern="1200">
          <a:solidFill>
            <a:schemeClr val="dk2"/>
          </a:solidFill>
          <a:latin typeface="+mn-lt"/>
          <a:ea typeface="+mn-ea"/>
          <a:cs typeface="+mn-cs"/>
        </a:defRPr>
      </a:lvl5pPr>
      <a:lvl6pPr marL="5028446" indent="-457131" algn="l" defTabSz="18285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708" indent="-457131" algn="l" defTabSz="18285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971" indent="-457131" algn="l" defTabSz="18285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1234" indent="-457131" algn="l" defTabSz="18285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263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526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789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7051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1314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577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840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4103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260157" y="4751112"/>
            <a:ext cx="22549412" cy="4493538"/>
          </a:xfrm>
        </p:spPr>
        <p:txBody>
          <a:bodyPr/>
          <a:lstStyle/>
          <a:p>
            <a:r>
              <a:rPr lang="en-US" dirty="0"/>
              <a:t>Home Affairs </a:t>
            </a:r>
            <a:r>
              <a:rPr lang="en-US" dirty="0" err="1" smtClean="0"/>
              <a:t>Programme</a:t>
            </a:r>
            <a:r>
              <a:rPr lang="en-US" dirty="0" smtClean="0"/>
              <a:t> in Bulgaria: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From Development to Actual Implementation</a:t>
            </a:r>
            <a:br>
              <a:rPr lang="en-US" dirty="0"/>
            </a:br>
            <a:r>
              <a:rPr lang="en-US" sz="6600" i="1" dirty="0"/>
              <a:t>Cooperation Committee Meeting</a:t>
            </a:r>
            <a:br>
              <a:rPr lang="en-US" sz="6600" i="1" dirty="0"/>
            </a:br>
            <a:r>
              <a:rPr lang="en-US" sz="6600" i="1" dirty="0"/>
              <a:t>28 November 2018</a:t>
            </a:r>
            <a:endParaRPr lang="en-GB" sz="6600" i="1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00153-C3D1-4B62-A437-E57CAB8AEB13}" type="datetime1">
              <a:rPr lang="nb-NO" smtClean="0"/>
              <a:t>27.11.2018</a:t>
            </a:fld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tekst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609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Agenda</a:t>
            </a:r>
            <a:endParaRPr lang="en-GB" dirty="0"/>
          </a:p>
        </p:txBody>
      </p:sp>
      <p:sp>
        <p:nvSpPr>
          <p:cNvPr id="4" name="Plassholder for innhol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>
              <a:solidFill>
                <a:srgbClr val="FF0000"/>
              </a:solidFill>
            </a:endParaRPr>
          </a:p>
          <a:p>
            <a:r>
              <a:rPr lang="en-GB" dirty="0" smtClean="0">
                <a:solidFill>
                  <a:srgbClr val="FF0000"/>
                </a:solidFill>
              </a:rPr>
              <a:t>13:00 </a:t>
            </a:r>
            <a:r>
              <a:rPr lang="en-GB" dirty="0">
                <a:solidFill>
                  <a:srgbClr val="FF0000"/>
                </a:solidFill>
              </a:rPr>
              <a:t>– </a:t>
            </a:r>
            <a:r>
              <a:rPr lang="en-GB" dirty="0" smtClean="0">
                <a:solidFill>
                  <a:srgbClr val="FF0000"/>
                </a:solidFill>
              </a:rPr>
              <a:t>14:00 </a:t>
            </a:r>
            <a:r>
              <a:rPr lang="en-US" dirty="0" smtClean="0"/>
              <a:t>State of play under the Home Affairs </a:t>
            </a:r>
            <a:r>
              <a:rPr lang="en-US" dirty="0" err="1" smtClean="0"/>
              <a:t>Programme</a:t>
            </a:r>
            <a:endParaRPr lang="en-US" dirty="0" smtClean="0"/>
          </a:p>
          <a:p>
            <a:r>
              <a:rPr lang="en-US" dirty="0">
                <a:solidFill>
                  <a:srgbClr val="FF0000"/>
                </a:solidFill>
              </a:rPr>
              <a:t>14:00 – </a:t>
            </a:r>
            <a:r>
              <a:rPr lang="en-US" dirty="0" smtClean="0">
                <a:solidFill>
                  <a:srgbClr val="FF0000"/>
                </a:solidFill>
              </a:rPr>
              <a:t>14:30 </a:t>
            </a:r>
            <a:r>
              <a:rPr lang="en-US" dirty="0" smtClean="0"/>
              <a:t>Main </a:t>
            </a:r>
            <a:r>
              <a:rPr lang="en-US" dirty="0"/>
              <a:t>aspects of the Management and Control Systems of the Home Affairs </a:t>
            </a:r>
            <a:r>
              <a:rPr lang="en-US" dirty="0" err="1" smtClean="0"/>
              <a:t>Programme</a:t>
            </a:r>
            <a:endParaRPr lang="en-US" dirty="0" smtClean="0"/>
          </a:p>
          <a:p>
            <a:r>
              <a:rPr lang="en-US" dirty="0">
                <a:solidFill>
                  <a:srgbClr val="FF0000"/>
                </a:solidFill>
              </a:rPr>
              <a:t>14:30 – </a:t>
            </a:r>
            <a:r>
              <a:rPr lang="en-US" dirty="0" smtClean="0">
                <a:solidFill>
                  <a:srgbClr val="FF0000"/>
                </a:solidFill>
              </a:rPr>
              <a:t>15:00 </a:t>
            </a:r>
            <a:r>
              <a:rPr lang="en-US" dirty="0" smtClean="0"/>
              <a:t>Proposals </a:t>
            </a:r>
            <a:r>
              <a:rPr lang="en-US" dirty="0"/>
              <a:t>for donor project partnerships under PDP 2 and </a:t>
            </a:r>
            <a:r>
              <a:rPr lang="en-US" dirty="0" smtClean="0"/>
              <a:t>PDP 3</a:t>
            </a:r>
            <a:r>
              <a:rPr lang="en-US" dirty="0"/>
              <a:t>. Pre-eligibility conditions in the </a:t>
            </a:r>
            <a:r>
              <a:rPr lang="en-US" dirty="0" err="1"/>
              <a:t>Programme</a:t>
            </a:r>
            <a:r>
              <a:rPr lang="en-US" dirty="0"/>
              <a:t> </a:t>
            </a:r>
            <a:r>
              <a:rPr lang="en-US" dirty="0" smtClean="0"/>
              <a:t>agreement</a:t>
            </a:r>
          </a:p>
          <a:p>
            <a:r>
              <a:rPr lang="en-US" dirty="0">
                <a:solidFill>
                  <a:srgbClr val="FF0000"/>
                </a:solidFill>
              </a:rPr>
              <a:t>15:00 – </a:t>
            </a:r>
            <a:r>
              <a:rPr lang="en-US" dirty="0" smtClean="0">
                <a:solidFill>
                  <a:srgbClr val="FF0000"/>
                </a:solidFill>
              </a:rPr>
              <a:t>15:30 </a:t>
            </a:r>
            <a:r>
              <a:rPr lang="en-US" dirty="0" smtClean="0"/>
              <a:t>Summary </a:t>
            </a:r>
            <a:r>
              <a:rPr lang="en-US" dirty="0"/>
              <a:t>of proposals for bilateral initiatives submitted by promoters and discussion on use of the funds for bilateral relations and approval of priority actions to be supported under the </a:t>
            </a:r>
            <a:r>
              <a:rPr lang="en-US" dirty="0" smtClean="0"/>
              <a:t>fund</a:t>
            </a:r>
          </a:p>
          <a:p>
            <a:r>
              <a:rPr lang="en-GB" dirty="0">
                <a:solidFill>
                  <a:srgbClr val="FF0000"/>
                </a:solidFill>
              </a:rPr>
              <a:t>15:30 – </a:t>
            </a:r>
            <a:r>
              <a:rPr lang="en-GB" dirty="0" smtClean="0">
                <a:solidFill>
                  <a:srgbClr val="FF0000"/>
                </a:solidFill>
              </a:rPr>
              <a:t>16:00 </a:t>
            </a:r>
            <a:r>
              <a:rPr lang="en-GB" dirty="0" smtClean="0"/>
              <a:t>A.O.B</a:t>
            </a:r>
            <a:r>
              <a:rPr lang="en-GB" dirty="0"/>
              <a:t>.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smtClean="0"/>
              <a:t> Third Cooperation Committee Meeting </a:t>
            </a:r>
            <a:endParaRPr lang="en-GB" dirty="0"/>
          </a:p>
        </p:txBody>
      </p:sp>
      <p:pic>
        <p:nvPicPr>
          <p:cNvPr id="7" name="Picture Placeholder 6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87" r="28387"/>
          <a:stretch>
            <a:fillRect/>
          </a:stretch>
        </p:blipFill>
        <p:spPr>
          <a:xfrm>
            <a:off x="15175523" y="1131934"/>
            <a:ext cx="8247186" cy="11740004"/>
          </a:xfrm>
        </p:spPr>
      </p:pic>
    </p:spTree>
    <p:extLst>
      <p:ext uri="{BB962C8B-B14F-4D97-AF65-F5344CB8AC3E}">
        <p14:creationId xmlns:p14="http://schemas.microsoft.com/office/powerpoint/2010/main" val="614841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of </a:t>
            </a:r>
            <a:r>
              <a:rPr lang="en-US" dirty="0" smtClean="0"/>
              <a:t>play</a:t>
            </a:r>
            <a:endParaRPr lang="en-GB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260386" y="2630802"/>
            <a:ext cx="21861705" cy="964872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Last CC meeting was on 24 April 2018</a:t>
            </a:r>
          </a:p>
          <a:p>
            <a:r>
              <a:rPr lang="en-GB" dirty="0" smtClean="0"/>
              <a:t>Programme Agreement was signed on 23 May 2018 in Sofia</a:t>
            </a:r>
          </a:p>
          <a:p>
            <a:r>
              <a:rPr lang="en-GB" dirty="0" smtClean="0"/>
              <a:t>Programme Implementation Agreement was concluded on 10 July 2018</a:t>
            </a:r>
          </a:p>
          <a:p>
            <a:r>
              <a:rPr lang="en-GB" dirty="0" smtClean="0"/>
              <a:t>Two BG-NO expert meetings were carried out under PDP3 and PDP7 in Sofia and a joint PDP1 &amp; 2 meeting in Oslo</a:t>
            </a:r>
          </a:p>
          <a:p>
            <a:r>
              <a:rPr lang="en-GB" dirty="0" smtClean="0"/>
              <a:t>Details of programme partnership agreements are being discussed among partners</a:t>
            </a:r>
          </a:p>
          <a:p>
            <a:r>
              <a:rPr lang="en-GB" dirty="0" smtClean="0"/>
              <a:t>Meetings between the NFP and POs were held for discussion of cross-cutting issues concerning all programmes in Bulgaria</a:t>
            </a:r>
          </a:p>
          <a:p>
            <a:r>
              <a:rPr lang="en-GB" dirty="0" smtClean="0"/>
              <a:t>Description of the MCS of the Home Affairs Programme were submitted to the NFP and the Certifying Authority on 18.10.2018</a:t>
            </a:r>
          </a:p>
          <a:p>
            <a:r>
              <a:rPr lang="en-GB" dirty="0" smtClean="0"/>
              <a:t>Next steps:</a:t>
            </a:r>
          </a:p>
          <a:p>
            <a:pPr lvl="1"/>
            <a:r>
              <a:rPr lang="en-GB" dirty="0" smtClean="0"/>
              <a:t>Official Launch of the programme will be on 29.11.2018</a:t>
            </a:r>
          </a:p>
          <a:p>
            <a:pPr lvl="1"/>
            <a:r>
              <a:rPr lang="en-GB" dirty="0" smtClean="0"/>
              <a:t>Development of draft partnership agreements: before the signing of the project contract (Art. 7.7 of the Regulation)</a:t>
            </a:r>
          </a:p>
          <a:p>
            <a:pPr lvl="1"/>
            <a:r>
              <a:rPr lang="en-GB" dirty="0" smtClean="0"/>
              <a:t>Submission and appraisal of PDPs: Q1 of 2019</a:t>
            </a:r>
          </a:p>
          <a:p>
            <a:pPr lvl="1"/>
            <a:r>
              <a:rPr lang="en-GB" dirty="0" smtClean="0"/>
              <a:t>Conclusion of project contracts: Q2 of 2019</a:t>
            </a:r>
          </a:p>
          <a:p>
            <a:pPr lvl="1"/>
            <a:r>
              <a:rPr lang="en-GB" dirty="0" smtClean="0"/>
              <a:t>a legal entity independent of and unrelated to the Programme Operator will be selected to appraise the pre-defined projects (p. 5 of the General Conditions in Annex I to the PA)</a:t>
            </a:r>
          </a:p>
          <a:p>
            <a:pPr lvl="1"/>
            <a:r>
              <a:rPr lang="en-GB" dirty="0" smtClean="0"/>
              <a:t>Prior to the first disbursement to the pre-defined projects, NMFA shall approve the entity, independent of the PO, to be charged with verification of payment claims and project outputs of PDPs of </a:t>
            </a:r>
            <a:r>
              <a:rPr lang="en-GB" dirty="0" err="1" smtClean="0"/>
              <a:t>MoI</a:t>
            </a:r>
            <a:r>
              <a:rPr lang="en-GB" dirty="0" smtClean="0"/>
              <a:t> project promoters (p. 6 of the General Conditions in Annex I to the PA)</a:t>
            </a:r>
            <a:r>
              <a:rPr lang="en-US" dirty="0" smtClean="0"/>
              <a:t> 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0482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260386" y="1097394"/>
            <a:ext cx="21861705" cy="1077218"/>
          </a:xfrm>
        </p:spPr>
        <p:txBody>
          <a:bodyPr/>
          <a:lstStyle/>
          <a:p>
            <a:r>
              <a:rPr lang="en-US" dirty="0" smtClean="0"/>
              <a:t>Management </a:t>
            </a:r>
            <a:r>
              <a:rPr lang="en-US" dirty="0"/>
              <a:t>and Control Systems</a:t>
            </a:r>
            <a:endParaRPr lang="en-GB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92500" lnSpcReduction="10000"/>
          </a:bodyPr>
          <a:lstStyle/>
          <a:p>
            <a:pPr marL="0" indent="0">
              <a:buNone/>
            </a:pPr>
            <a:r>
              <a:rPr lang="en-GB" i="1" dirty="0" smtClean="0"/>
              <a:t>Structure of the document: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General information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Legal and institutional framework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Organisation and functions of the PO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Development of the programme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Selection of projects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Procedure for the selection of external independent evaluators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Procedures before conclusion of contracts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Conflict of interest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Conclusion of project contracts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Amendment of project contracts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Termination of project contracts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Project partnerships and agreements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Control </a:t>
            </a:r>
            <a:r>
              <a:rPr lang="en-GB" dirty="0"/>
              <a:t>of public </a:t>
            </a:r>
            <a:r>
              <a:rPr lang="en-GB" dirty="0" smtClean="0"/>
              <a:t>procurement of project promoters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Monitoring of programme implementation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Verification of payment claims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Rules for payments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chemeClr val="tx1"/>
                </a:solidFill>
              </a:rPr>
              <a:t>Arrangement of the accounting process in the PO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chemeClr val="tx1"/>
                </a:solidFill>
              </a:rPr>
              <a:t>Eligibility of expenditures of the programme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chemeClr val="tx1"/>
                </a:solidFill>
              </a:rPr>
              <a:t>Financial management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chemeClr val="tx1"/>
                </a:solidFill>
              </a:rPr>
              <a:t>Forecast of likely payments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chemeClr val="tx1"/>
                </a:solidFill>
              </a:rPr>
              <a:t>Suspension of payments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chemeClr val="tx1"/>
                </a:solidFill>
              </a:rPr>
              <a:t>Accounting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chemeClr val="tx1"/>
                </a:solidFill>
              </a:rPr>
              <a:t>Irregularities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chemeClr val="tx1"/>
                </a:solidFill>
              </a:rPr>
              <a:t>Financial corrections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chemeClr val="tx1"/>
                </a:solidFill>
              </a:rPr>
              <a:t>Information and publicity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chemeClr val="tx1"/>
                </a:solidFill>
              </a:rPr>
              <a:t>Audit trail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chemeClr val="tx1"/>
                </a:solidFill>
              </a:rPr>
              <a:t>Procedures for amendment of the MCS</a:t>
            </a:r>
            <a:endParaRPr lang="en-GB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949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260386" y="1128171"/>
            <a:ext cx="21861705" cy="1015663"/>
          </a:xfrm>
        </p:spPr>
        <p:txBody>
          <a:bodyPr/>
          <a:lstStyle/>
          <a:p>
            <a:pPr algn="ctr"/>
            <a:r>
              <a:rPr lang="en-US" sz="6600" dirty="0" smtClean="0"/>
              <a:t>Donor </a:t>
            </a:r>
            <a:r>
              <a:rPr lang="en-US" sz="6600" dirty="0"/>
              <a:t>project </a:t>
            </a:r>
            <a:r>
              <a:rPr lang="en-US" sz="6600" dirty="0" smtClean="0"/>
              <a:t>partnerships under PDP2 and PDP3. </a:t>
            </a:r>
            <a:endParaRPr lang="en-GB" sz="66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Donor project partnerships </a:t>
            </a:r>
            <a:r>
              <a:rPr lang="en-US" dirty="0" smtClean="0"/>
              <a:t>proposals in email </a:t>
            </a:r>
            <a:r>
              <a:rPr lang="en-US" dirty="0"/>
              <a:t>from POD </a:t>
            </a:r>
            <a:r>
              <a:rPr lang="en-US" dirty="0" smtClean="0"/>
              <a:t>of 16.10.2018:</a:t>
            </a:r>
          </a:p>
          <a:p>
            <a:endParaRPr lang="en-US" dirty="0" smtClean="0"/>
          </a:p>
          <a:p>
            <a:pPr lvl="1"/>
            <a:r>
              <a:rPr lang="en-US" dirty="0"/>
              <a:t>Regarding </a:t>
            </a:r>
            <a:r>
              <a:rPr lang="en-US" dirty="0" smtClean="0"/>
              <a:t>PDP 2 'Increasing the administrative capacity of the national authorities in the asylum and migration </a:t>
            </a:r>
            <a:r>
              <a:rPr lang="en-US" dirty="0"/>
              <a:t>area': inclusion of National Police Immigration Service (NPIS) </a:t>
            </a:r>
            <a:r>
              <a:rPr lang="en-US" dirty="0" smtClean="0"/>
              <a:t>in </a:t>
            </a:r>
            <a:r>
              <a:rPr lang="en-US" dirty="0"/>
              <a:t>mutually beneficial activities as a donor project partner under PDP 2 will strengthen the already fruitful migration and police cooperation between Bulgaria and Norway. </a:t>
            </a:r>
            <a:r>
              <a:rPr lang="en-US" dirty="0" smtClean="0"/>
              <a:t>If NPIS is included as partner, it is expected that all </a:t>
            </a:r>
            <a:r>
              <a:rPr lang="en-US" dirty="0"/>
              <a:t>costs related to </a:t>
            </a:r>
            <a:r>
              <a:rPr lang="en-US" dirty="0" smtClean="0"/>
              <a:t>their </a:t>
            </a:r>
            <a:r>
              <a:rPr lang="en-US" dirty="0"/>
              <a:t>participation in PDP 2 will be covered within the total grant amount of </a:t>
            </a:r>
            <a:r>
              <a:rPr lang="en-US" dirty="0" smtClean="0"/>
              <a:t>€1 </a:t>
            </a:r>
            <a:r>
              <a:rPr lang="en-US" dirty="0"/>
              <a:t>506 000 as outlined the in the </a:t>
            </a:r>
            <a:r>
              <a:rPr lang="en-US" dirty="0" err="1"/>
              <a:t>programme</a:t>
            </a:r>
            <a:r>
              <a:rPr lang="en-US" dirty="0"/>
              <a:t> agreement. 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/>
              <a:t>Regarding </a:t>
            </a:r>
            <a:r>
              <a:rPr lang="en-US" dirty="0" smtClean="0"/>
              <a:t>PDP 3 </a:t>
            </a:r>
            <a:r>
              <a:rPr lang="en-US" dirty="0"/>
              <a:t>'Increasing the capacity of General Directorate "Combating Organized Crime" for more effective investigation of organized and transnational crime‘: The discussions between General Directorate "Combating Organized Crime" and </a:t>
            </a:r>
            <a:r>
              <a:rPr lang="en-US" dirty="0" err="1"/>
              <a:t>Kripos</a:t>
            </a:r>
            <a:r>
              <a:rPr lang="en-US" dirty="0"/>
              <a:t> are on-going. During these discussions it has become increasingly clear that Oslo Police District will be heavily involved in many of the foreseen activities in PDP 3. For purely practical purposes, </a:t>
            </a:r>
            <a:r>
              <a:rPr lang="en-US" dirty="0" smtClean="0"/>
              <a:t>it is requested that </a:t>
            </a:r>
            <a:r>
              <a:rPr lang="en-US" dirty="0"/>
              <a:t>Oslo Police District will be made donor project partner alongside </a:t>
            </a:r>
            <a:r>
              <a:rPr lang="en-US" dirty="0" err="1"/>
              <a:t>Kripos</a:t>
            </a:r>
            <a:r>
              <a:rPr lang="en-US" dirty="0"/>
              <a:t> in PDP3. 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Possible amendment of the </a:t>
            </a:r>
            <a:r>
              <a:rPr lang="en-US" dirty="0" err="1"/>
              <a:t>P</a:t>
            </a:r>
            <a:r>
              <a:rPr lang="en-US" dirty="0" err="1" smtClean="0"/>
              <a:t>rogramme</a:t>
            </a:r>
            <a:r>
              <a:rPr lang="en-US" dirty="0" smtClean="0"/>
              <a:t> </a:t>
            </a:r>
            <a:r>
              <a:rPr lang="en-US" dirty="0" err="1" smtClean="0"/>
              <a:t>Ageement</a:t>
            </a:r>
            <a:r>
              <a:rPr lang="en-US" dirty="0" smtClean="0"/>
              <a:t>?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5773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Pre-eligibility conditions 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Pre-eligibility </a:t>
            </a:r>
            <a:r>
              <a:rPr lang="en-US" dirty="0"/>
              <a:t>conditions in accordance with Annex I to the </a:t>
            </a:r>
            <a:r>
              <a:rPr lang="en-US" dirty="0" smtClean="0"/>
              <a:t>PA:</a:t>
            </a:r>
            <a:endParaRPr lang="en-US" dirty="0"/>
          </a:p>
          <a:p>
            <a:r>
              <a:rPr lang="en-US" dirty="0"/>
              <a:t>No costs shall be eligible under pre-defined projects no. 1, 9 and 14 (numbering under Section 5.1 of Annex II to the </a:t>
            </a:r>
            <a:r>
              <a:rPr lang="en-US" dirty="0" err="1"/>
              <a:t>Programme</a:t>
            </a:r>
            <a:r>
              <a:rPr lang="en-US" dirty="0"/>
              <a:t> Agreement) before the revised detailed descriptions and budgets for the pre-defined projects have been submitted and approved by the NMFA. </a:t>
            </a:r>
            <a:endParaRPr lang="en-US" dirty="0" smtClean="0"/>
          </a:p>
          <a:p>
            <a:pPr marL="904875" indent="-457200">
              <a:buFontTx/>
              <a:buChar char="-"/>
            </a:pPr>
            <a:r>
              <a:rPr lang="en-US" dirty="0" smtClean="0"/>
              <a:t>PDP 1 – developed partnership agreement regulating obligations of the partners in acc. with recommendations of the external evaluation of the project.</a:t>
            </a:r>
          </a:p>
          <a:p>
            <a:pPr marL="904875" indent="-457200">
              <a:buFontTx/>
              <a:buChar char="-"/>
            </a:pPr>
            <a:r>
              <a:rPr lang="en-US" dirty="0" smtClean="0"/>
              <a:t>PDP 9 – partnership between </a:t>
            </a:r>
            <a:r>
              <a:rPr lang="en-US" dirty="0" err="1" smtClean="0"/>
              <a:t>AMoI</a:t>
            </a:r>
            <a:r>
              <a:rPr lang="en-US" dirty="0" smtClean="0"/>
              <a:t> and OSCE.  </a:t>
            </a:r>
            <a:endParaRPr lang="en-US" dirty="0"/>
          </a:p>
          <a:p>
            <a:pPr marL="904875" indent="-457200">
              <a:buFontTx/>
              <a:buChar char="-"/>
            </a:pPr>
            <a:r>
              <a:rPr lang="en-US" dirty="0" smtClean="0"/>
              <a:t>PDP 14 – revised detailed description and budget provided to PO. Next steps?</a:t>
            </a:r>
            <a:endParaRPr lang="en-US" dirty="0"/>
          </a:p>
          <a:p>
            <a:endParaRPr lang="bg-BG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80095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 Affairs </a:t>
            </a:r>
            <a:r>
              <a:rPr lang="en-US" dirty="0" err="1" smtClean="0"/>
              <a:t>Programme</a:t>
            </a:r>
            <a:r>
              <a:rPr lang="en-US" dirty="0" smtClean="0"/>
              <a:t> – financial figures</a:t>
            </a:r>
            <a:endParaRPr lang="en-GB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260386" y="3548657"/>
            <a:ext cx="21861705" cy="8730872"/>
          </a:xfrm>
        </p:spPr>
        <p:txBody>
          <a:bodyPr>
            <a:normAutofit/>
          </a:bodyPr>
          <a:lstStyle/>
          <a:p>
            <a:r>
              <a:rPr lang="en-US" dirty="0" smtClean="0"/>
              <a:t>Total budget – 25 294 118 euro</a:t>
            </a:r>
          </a:p>
          <a:p>
            <a:pPr lvl="1"/>
            <a:r>
              <a:rPr lang="en-US" dirty="0" smtClean="0"/>
              <a:t>NFM Grant – 21 500 000 euro</a:t>
            </a:r>
          </a:p>
          <a:p>
            <a:pPr lvl="1"/>
            <a:r>
              <a:rPr lang="en-US" dirty="0" smtClean="0"/>
              <a:t>National co-financing – 3 794 118 euro</a:t>
            </a:r>
          </a:p>
          <a:p>
            <a:pPr marL="457200" lvl="1" indent="-457200"/>
            <a:r>
              <a:rPr lang="en-US" dirty="0" smtClean="0"/>
              <a:t>Amount received (advance payment) – 4 464 992 euro</a:t>
            </a:r>
          </a:p>
          <a:p>
            <a:pPr lvl="1"/>
            <a:r>
              <a:rPr lang="en-US" dirty="0"/>
              <a:t>NFM Grant – </a:t>
            </a:r>
            <a:r>
              <a:rPr lang="en-US" dirty="0" smtClean="0"/>
              <a:t>3 794 118 </a:t>
            </a:r>
            <a:r>
              <a:rPr lang="en-US" dirty="0"/>
              <a:t>euro</a:t>
            </a:r>
          </a:p>
          <a:p>
            <a:pPr lvl="1"/>
            <a:r>
              <a:rPr lang="en-US" dirty="0"/>
              <a:t>National co-financing – </a:t>
            </a:r>
            <a:r>
              <a:rPr lang="en-US" dirty="0" smtClean="0"/>
              <a:t>670 874 euro</a:t>
            </a:r>
          </a:p>
          <a:p>
            <a:pPr marL="457200" lvl="1" indent="-457200"/>
            <a:r>
              <a:rPr lang="en-US" dirty="0" smtClean="0"/>
              <a:t>Spent amount – 14 </a:t>
            </a:r>
            <a:r>
              <a:rPr lang="en-US" dirty="0" smtClean="0"/>
              <a:t>830 </a:t>
            </a:r>
            <a:r>
              <a:rPr lang="en-US" dirty="0"/>
              <a:t>euro</a:t>
            </a:r>
          </a:p>
          <a:p>
            <a:pPr marL="0" lvl="1" indent="0">
              <a:buNone/>
            </a:pPr>
            <a:endParaRPr lang="en-US" dirty="0"/>
          </a:p>
          <a:p>
            <a:pPr marL="457200" lvl="1" indent="-457200"/>
            <a:endParaRPr lang="en-US" dirty="0" smtClean="0"/>
          </a:p>
          <a:p>
            <a:pPr marL="457200" lvl="1" indent="-457200"/>
            <a:r>
              <a:rPr lang="en-US" dirty="0" smtClean="0"/>
              <a:t>Bilateral fund – 100 000 euro </a:t>
            </a:r>
          </a:p>
          <a:p>
            <a:pPr marL="457200" lvl="1" indent="-457200"/>
            <a:r>
              <a:rPr lang="en-US" dirty="0" smtClean="0"/>
              <a:t>Amount received (advance payment) – 50 000 euro</a:t>
            </a:r>
          </a:p>
          <a:p>
            <a:pPr marL="457200" lvl="1" indent="-457200"/>
            <a:r>
              <a:rPr lang="en-US" dirty="0" smtClean="0"/>
              <a:t>Spent amount – 33 280 euro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806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Thank you!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GB" dirty="0"/>
              <a:t>https://</a:t>
            </a:r>
            <a:r>
              <a:rPr lang="en-GB" dirty="0" smtClean="0"/>
              <a:t>www.eeagrants.bg/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https://www.mvr.bg/dmp</a:t>
            </a:r>
          </a:p>
          <a:p>
            <a:r>
              <a:rPr lang="en-GB" dirty="0" smtClean="0"/>
              <a:t>Mail</a:t>
            </a:r>
            <a:r>
              <a:rPr lang="en-GB" dirty="0"/>
              <a:t>: </a:t>
            </a:r>
            <a:r>
              <a:rPr lang="en-GB" u="sng" dirty="0" smtClean="0"/>
              <a:t>dmp@mvr.bg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33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E1E1C"/>
      </a:dk2>
      <a:lt2>
        <a:srgbClr val="0573BA"/>
      </a:lt2>
      <a:accent1>
        <a:srgbClr val="0573BA"/>
      </a:accent1>
      <a:accent2>
        <a:srgbClr val="E94E2E"/>
      </a:accent2>
      <a:accent3>
        <a:srgbClr val="02AB84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gendefinert 14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-mal_EØSMidlene.potx" id="{2877A2A8-6D65-4BE8-A3B9-A911333E1F70}" vid="{D3D72181-B44E-471C-A438-738F633005D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PPT-mal_EØSMidlene</Template>
  <TotalTime>1711</TotalTime>
  <Words>859</Words>
  <Application>Microsoft Office PowerPoint</Application>
  <PresentationFormat>Custom</PresentationFormat>
  <Paragraphs>92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Office-tema</vt:lpstr>
      <vt:lpstr>Home Affairs Programme in Bulgaria:  From Development to Actual Implementation Cooperation Committee Meeting 28 November 2018</vt:lpstr>
      <vt:lpstr>Agenda</vt:lpstr>
      <vt:lpstr>State of play</vt:lpstr>
      <vt:lpstr>Management and Control Systems</vt:lpstr>
      <vt:lpstr>Donor project partnerships under PDP2 and PDP3. </vt:lpstr>
      <vt:lpstr>Pre-eligibility conditions </vt:lpstr>
      <vt:lpstr>Home Affairs Programme – financial figures</vt:lpstr>
      <vt:lpstr>Thank you!</vt:lpstr>
    </vt:vector>
  </TitlesOfParts>
  <Company>EFTA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WEGGERSEN Lillann</dc:creator>
  <cp:lastModifiedBy>Ivaylo Genchev Zanev</cp:lastModifiedBy>
  <cp:revision>44</cp:revision>
  <dcterms:created xsi:type="dcterms:W3CDTF">2017-06-12T12:11:38Z</dcterms:created>
  <dcterms:modified xsi:type="dcterms:W3CDTF">2018-11-27T15:40:17Z</dcterms:modified>
</cp:coreProperties>
</file>